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61" r:id="rId6"/>
    <p:sldId id="260" r:id="rId7"/>
    <p:sldId id="259" r:id="rId8"/>
    <p:sldId id="258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r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0F137-ADE7-4827-82B1-47F8556C64BB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r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75E53-C4C0-4869-ADA6-AE7A1E7F7DF4}" type="slidenum">
              <a:rPr lang="mr-IN" smtClean="0"/>
              <a:t>‹#›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202743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75E53-C4C0-4869-ADA6-AE7A1E7F7DF4}" type="slidenum">
              <a:rPr lang="mr-IN" smtClean="0"/>
              <a:t>3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3323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19BB72-3FB5-4F31-9977-F08D184D17FD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03E8E1-05F9-48F2-8285-0C8697CD87F8}" type="slidenum">
              <a:rPr lang="mr-IN" smtClean="0"/>
              <a:t>‹#›</a:t>
            </a:fld>
            <a:endParaRPr lang="mr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992887" cy="2376264"/>
          </a:xfrm>
        </p:spPr>
        <p:txBody>
          <a:bodyPr/>
          <a:lstStyle/>
          <a:p>
            <a:pPr marL="182880" indent="0">
              <a:buNone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Chapter-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 Back of Shares</a:t>
            </a:r>
            <a:endParaRPr lang="mr-IN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712967" cy="4320480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b="0" dirty="0">
                <a:solidFill>
                  <a:schemeClr val="tx1"/>
                </a:solidFill>
                <a:effectLst/>
              </a:rPr>
              <a:t>Calculation of Max no. of Equity shares buyback (When Offer price </a:t>
            </a:r>
            <a:r>
              <a:rPr lang="en-US" sz="2800" b="0" dirty="0" smtClean="0">
                <a:solidFill>
                  <a:schemeClr val="tx1"/>
                </a:solidFill>
                <a:effectLst/>
              </a:rPr>
              <a:t>is NOT </a:t>
            </a:r>
            <a:r>
              <a:rPr lang="en-US" sz="2800" b="0" dirty="0">
                <a:solidFill>
                  <a:schemeClr val="tx1"/>
                </a:solidFill>
                <a:effectLst/>
              </a:rPr>
              <a:t>given)</a:t>
            </a:r>
            <a:br>
              <a:rPr lang="en-US" sz="2800" b="0" dirty="0">
                <a:solidFill>
                  <a:schemeClr val="tx1"/>
                </a:solidFill>
                <a:effectLst/>
              </a:rPr>
            </a:br>
            <a:r>
              <a:rPr lang="en-US" sz="28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0" dirty="0" smtClean="0">
                <a:solidFill>
                  <a:schemeClr val="tx1"/>
                </a:solidFill>
                <a:effectLst/>
              </a:rPr>
            </a:br>
            <a:r>
              <a:rPr lang="en-US" sz="2500" dirty="0">
                <a:solidFill>
                  <a:schemeClr val="tx1"/>
                </a:solidFill>
                <a:effectLst/>
              </a:rPr>
              <a:t>Offer Price = </a:t>
            </a:r>
            <a:r>
              <a:rPr lang="en-US" sz="2500" u="sng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500" u="sng" dirty="0">
                <a:solidFill>
                  <a:schemeClr val="tx1"/>
                </a:solidFill>
                <a:effectLst/>
              </a:rPr>
              <a:t>I Or II Or III whichever is less</a:t>
            </a:r>
            <a:r>
              <a:rPr lang="en-US" sz="2500" dirty="0">
                <a:solidFill>
                  <a:schemeClr val="tx1"/>
                </a:solidFill>
                <a:effectLst/>
              </a:rPr>
              <a:t> </a:t>
            </a:r>
            <a:br>
              <a:rPr lang="en-US" sz="2500" dirty="0">
                <a:solidFill>
                  <a:schemeClr val="tx1"/>
                </a:solidFill>
                <a:effectLst/>
              </a:rPr>
            </a:br>
            <a:r>
              <a:rPr lang="en-US" sz="2500" dirty="0">
                <a:solidFill>
                  <a:schemeClr val="tx1"/>
                </a:solidFill>
                <a:effectLst/>
              </a:rPr>
              <a:t>               </a:t>
            </a:r>
            <a:r>
              <a:rPr lang="en-US" sz="2500" dirty="0" smtClean="0">
                <a:solidFill>
                  <a:schemeClr val="tx1"/>
                </a:solidFill>
                <a:effectLst/>
              </a:rPr>
              <a:t>        25</a:t>
            </a:r>
            <a:r>
              <a:rPr lang="en-US" sz="2500" dirty="0">
                <a:solidFill>
                  <a:schemeClr val="tx1"/>
                </a:solidFill>
                <a:effectLst/>
              </a:rPr>
              <a:t>% paid up Eq. S. </a:t>
            </a:r>
            <a:r>
              <a:rPr lang="en-US" sz="2500" dirty="0" smtClean="0">
                <a:solidFill>
                  <a:schemeClr val="tx1"/>
                </a:solidFill>
                <a:effectLst/>
              </a:rPr>
              <a:t>Capital(</a:t>
            </a:r>
            <a:r>
              <a:rPr lang="en-US" sz="2500" dirty="0" err="1" smtClean="0">
                <a:solidFill>
                  <a:schemeClr val="tx1"/>
                </a:solidFill>
                <a:effectLst/>
              </a:rPr>
              <a:t>Qty</a:t>
            </a:r>
            <a:r>
              <a:rPr lang="en-US" sz="2500" dirty="0" smtClean="0">
                <a:solidFill>
                  <a:schemeClr val="tx1"/>
                </a:solidFill>
                <a:effectLst/>
              </a:rPr>
              <a:t>)</a:t>
            </a:r>
            <a:r>
              <a:rPr lang="en-US" sz="2200" dirty="0">
                <a:solidFill>
                  <a:schemeClr val="tx1"/>
                </a:solidFill>
                <a:effectLst/>
              </a:rPr>
              <a:t/>
            </a:r>
            <a:br>
              <a:rPr lang="en-US" sz="2200" dirty="0">
                <a:solidFill>
                  <a:schemeClr val="tx1"/>
                </a:solidFill>
                <a:effectLst/>
              </a:rPr>
            </a:br>
            <a:endParaRPr lang="mr-IN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8125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38827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712967" cy="4896544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b="0" u="sng" dirty="0">
                <a:solidFill>
                  <a:schemeClr val="tx1"/>
                </a:solidFill>
                <a:effectLst/>
              </a:rPr>
              <a:t>Journal Entries</a:t>
            </a:r>
            <a:r>
              <a:rPr lang="en-US" sz="2800" b="0" u="sng" dirty="0" smtClean="0">
                <a:solidFill>
                  <a:schemeClr val="tx1"/>
                </a:solidFill>
                <a:effectLst/>
              </a:rPr>
              <a:t>:</a:t>
            </a:r>
            <a:br>
              <a:rPr lang="en-US" sz="2800" b="0" u="sng" dirty="0" smtClean="0">
                <a:solidFill>
                  <a:schemeClr val="tx1"/>
                </a:solidFill>
                <a:effectLst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>1.If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Equity Shares are partly paid up then following 2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entire,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must be passed i.e. Due entry and receive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entry.</a:t>
            </a:r>
            <a:r>
              <a:rPr lang="en-US" sz="2400" b="0" u="sng" dirty="0">
                <a:solidFill>
                  <a:schemeClr val="tx1"/>
                </a:solidFill>
                <a:effectLst/>
              </a:rPr>
              <a:t/>
            </a:r>
            <a:br>
              <a:rPr lang="en-US" sz="2400" b="0" u="sng" dirty="0">
                <a:solidFill>
                  <a:schemeClr val="tx1"/>
                </a:solidFill>
                <a:effectLst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>2. Buy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back of Equity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shares (Amount Due and Paid)</a:t>
            </a:r>
            <a:br>
              <a:rPr lang="en-US" sz="2400" b="0" dirty="0" smtClean="0">
                <a:solidFill>
                  <a:schemeClr val="tx1"/>
                </a:solidFill>
                <a:effectLst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>3. Issue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of New Preference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Shares ( At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P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ar, Premium or Disc.)</a:t>
            </a:r>
            <a:br>
              <a:rPr lang="en-US" sz="2400" b="0" dirty="0" smtClean="0">
                <a:solidFill>
                  <a:schemeClr val="tx1"/>
                </a:solidFill>
                <a:effectLst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>4. Creation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of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CRR.</a:t>
            </a:r>
            <a:br>
              <a:rPr lang="en-US" sz="2400" b="0" dirty="0" smtClean="0">
                <a:solidFill>
                  <a:schemeClr val="tx1"/>
                </a:solidFill>
                <a:effectLst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>5. Writing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off Premium of buy back of Eq.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shares.</a:t>
            </a:r>
            <a:br>
              <a:rPr lang="en-US" sz="2400" b="0" dirty="0" smtClean="0">
                <a:solidFill>
                  <a:schemeClr val="tx1"/>
                </a:solidFill>
                <a:effectLst/>
              </a:rPr>
            </a:br>
            <a:r>
              <a:rPr lang="en-US" sz="2400" b="0" dirty="0" smtClean="0">
                <a:solidFill>
                  <a:schemeClr val="tx1"/>
                </a:solidFill>
                <a:effectLst/>
              </a:rPr>
              <a:t>6. Sale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of any Asset or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Investment.</a:t>
            </a:r>
            <a:br>
              <a:rPr lang="en-US" sz="2400" b="0" dirty="0" smtClean="0">
                <a:solidFill>
                  <a:schemeClr val="tx1"/>
                </a:solidFill>
                <a:effectLst/>
              </a:rPr>
            </a:br>
            <a:r>
              <a:rPr lang="en-US" sz="2400" b="0" dirty="0">
                <a:effectLst/>
              </a:rPr>
              <a:t/>
            </a:r>
            <a:br>
              <a:rPr lang="en-US" sz="2400" b="0" dirty="0">
                <a:effectLst/>
              </a:rPr>
            </a:br>
            <a:endParaRPr lang="mr-IN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0924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291762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772816"/>
            <a:ext cx="7488832" cy="388843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Assistant Prof. Pradeep H. </a:t>
            </a:r>
            <a:r>
              <a:rPr lang="en-US" sz="2400" b="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Tawade</a:t>
            </a: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DEPARTMENT OF ACCOUNTANCY,</a:t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sz="2400" b="0" dirty="0" err="1">
                <a:latin typeface="Arial Rounded MT Bold" panose="020F0704030504030204" pitchFamily="34" charset="0"/>
                <a:cs typeface="Times New Roman" panose="02020603050405020304" pitchFamily="18" charset="0"/>
              </a:rPr>
              <a:t>Tardeo</a:t>
            </a: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, Mumbai-34</a:t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Email ID  </a:t>
            </a: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  <a:hlinkClick r:id="rId2"/>
              </a:rPr>
              <a:t>pradeeptawade26@yahoo.com</a:t>
            </a: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Mobile No. 9619491859</a:t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lang="mr-IN" sz="2400" b="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0924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4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THANK</a:t>
            </a:r>
            <a:r>
              <a:rPr lang="en-US" sz="4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YOU!!</a:t>
            </a:r>
            <a:endParaRPr lang="mr-IN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50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8640959" cy="4680520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dirty="0">
                <a:effectLst/>
              </a:rPr>
              <a:t>Meaning:</a:t>
            </a:r>
            <a:br>
              <a:rPr lang="en-US" sz="2800" dirty="0">
                <a:effectLst/>
              </a:rPr>
            </a:br>
            <a:r>
              <a:rPr lang="en-US" sz="2800" b="0" dirty="0">
                <a:effectLst/>
              </a:rPr>
              <a:t>The term buy back means the buying back a company of its own shares form their </a:t>
            </a:r>
            <a:r>
              <a:rPr lang="en-US" sz="2800" b="0" dirty="0" smtClean="0">
                <a:effectLst/>
              </a:rPr>
              <a:t>shareholders.</a:t>
            </a:r>
            <a:br>
              <a:rPr lang="en-US" sz="2800" b="0" dirty="0" smtClean="0">
                <a:effectLst/>
              </a:rPr>
            </a:b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 smtClean="0">
                <a:effectLst/>
              </a:rPr>
              <a:t>Effect</a:t>
            </a:r>
            <a:r>
              <a:rPr lang="en-US" sz="2800" dirty="0">
                <a:effectLst/>
              </a:rPr>
              <a:t>:</a:t>
            </a:r>
            <a:br>
              <a:rPr lang="en-US" sz="2800" dirty="0">
                <a:effectLst/>
              </a:rPr>
            </a:br>
            <a:r>
              <a:rPr lang="en-US" sz="2800" b="0" dirty="0">
                <a:effectLst/>
              </a:rPr>
              <a:t>Reduction in share capital to the extent of face value of share bought back.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The shareholders whose shares are bought back lease to be the shareholder of the company.</a:t>
            </a:r>
            <a:br>
              <a:rPr lang="en-US" sz="2800" b="0" dirty="0">
                <a:effectLst/>
              </a:rPr>
            </a:br>
            <a:endParaRPr lang="mr-IN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632848" cy="10801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31862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1556792"/>
            <a:ext cx="8712968" cy="4896544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u="sng" dirty="0">
                <a:effectLst/>
              </a:rPr>
              <a:t>Legal Provisions</a:t>
            </a:r>
            <a:r>
              <a:rPr lang="en-US" sz="2800" u="sng" dirty="0" smtClean="0">
                <a:effectLst/>
              </a:rPr>
              <a:t>:</a:t>
            </a:r>
            <a:r>
              <a:rPr lang="en-US" sz="2800" u="dbl" dirty="0" smtClean="0">
                <a:effectLst/>
              </a:rPr>
              <a:t/>
            </a:r>
            <a:br>
              <a:rPr lang="en-US" sz="2800" u="dbl" dirty="0" smtClean="0">
                <a:effectLst/>
              </a:rPr>
            </a:b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b="0" u="sng" dirty="0">
                <a:effectLst/>
              </a:rPr>
              <a:t>Source of </a:t>
            </a:r>
            <a:r>
              <a:rPr lang="en-US" sz="2800" b="0" u="sng" dirty="0" smtClean="0">
                <a:effectLst/>
              </a:rPr>
              <a:t>Funds-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b="0" dirty="0">
                <a:effectLst/>
              </a:rPr>
              <a:t>According to section 68(1) of company Act 2013, a company can purchase its own shares out of </a:t>
            </a:r>
            <a:r>
              <a:rPr lang="en-US" sz="2800" b="0" dirty="0" smtClean="0">
                <a:effectLst/>
              </a:rPr>
              <a:t>followings-</a:t>
            </a:r>
            <a:br>
              <a:rPr lang="en-US" sz="2800" b="0" dirty="0" smtClean="0">
                <a:effectLst/>
              </a:rPr>
            </a:b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Free Reserve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Security Premium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Proceed From Fresh issue of </a:t>
            </a:r>
            <a:r>
              <a:rPr lang="en-US" sz="2800" b="0" u="sng" dirty="0">
                <a:effectLst/>
              </a:rPr>
              <a:t>Preference Shares</a:t>
            </a:r>
            <a:r>
              <a:rPr lang="en-US" sz="2800" b="0" dirty="0">
                <a:effectLst/>
              </a:rPr>
              <a:t> only</a:t>
            </a:r>
            <a:endParaRPr lang="mr-IN" sz="2800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731520"/>
            <a:ext cx="6428184" cy="8972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32753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1772816"/>
            <a:ext cx="8568952" cy="4464496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u="sng" dirty="0">
                <a:effectLst/>
              </a:rPr>
              <a:t>Free Reserve</a:t>
            </a:r>
            <a:r>
              <a:rPr lang="en-US" sz="2800" b="0" u="sng" dirty="0">
                <a:effectLst/>
              </a:rPr>
              <a:t>:</a:t>
            </a: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Free Reserve is also called as Divisible Profit</a:t>
            </a:r>
            <a:r>
              <a:rPr lang="en-US" sz="2800" b="0" dirty="0" smtClean="0">
                <a:effectLst/>
              </a:rPr>
              <a:t>.</a:t>
            </a:r>
            <a:br>
              <a:rPr lang="en-US" sz="2800" b="0" dirty="0" smtClean="0">
                <a:effectLst/>
              </a:rPr>
            </a:b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u="sng" dirty="0" smtClean="0">
                <a:effectLst/>
              </a:rPr>
              <a:t>Examples </a:t>
            </a:r>
            <a:r>
              <a:rPr lang="en-US" sz="2800" b="0" u="sng" dirty="0">
                <a:effectLst/>
              </a:rPr>
              <a:t>of Free Reserve or Divisible Profit</a:t>
            </a:r>
            <a:r>
              <a:rPr lang="en-US" sz="2800" b="0" u="sng" dirty="0" smtClean="0">
                <a:effectLst/>
              </a:rPr>
              <a:t>:</a:t>
            </a: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400" b="0" dirty="0">
                <a:effectLst/>
              </a:rPr>
              <a:t>Profit and Loss A/c ( Credit balance)</a:t>
            </a:r>
            <a:br>
              <a:rPr lang="en-US" sz="2400" b="0" dirty="0">
                <a:effectLst/>
              </a:rPr>
            </a:br>
            <a:r>
              <a:rPr lang="en-US" sz="2400" b="0" dirty="0">
                <a:effectLst/>
              </a:rPr>
              <a:t>General Reserve</a:t>
            </a:r>
            <a:br>
              <a:rPr lang="en-US" sz="2400" b="0" dirty="0">
                <a:effectLst/>
              </a:rPr>
            </a:br>
            <a:r>
              <a:rPr lang="en-US" sz="2400" b="0" dirty="0">
                <a:effectLst/>
              </a:rPr>
              <a:t>Reserve Fund</a:t>
            </a:r>
            <a:br>
              <a:rPr lang="en-US" sz="2400" b="0" dirty="0">
                <a:effectLst/>
              </a:rPr>
            </a:br>
            <a:r>
              <a:rPr lang="en-US" sz="2400" b="0" dirty="0">
                <a:effectLst/>
              </a:rPr>
              <a:t>Divined Equalization Reserve</a:t>
            </a:r>
            <a:br>
              <a:rPr lang="en-US" sz="2400" b="0" dirty="0">
                <a:effectLst/>
              </a:rPr>
            </a:br>
            <a:r>
              <a:rPr lang="en-US" sz="2400" b="0" dirty="0">
                <a:effectLst/>
              </a:rPr>
              <a:t>Workmen Compensation Fund ( after deduction of liability)</a:t>
            </a:r>
            <a:br>
              <a:rPr lang="en-US" sz="2400" b="0" dirty="0">
                <a:effectLst/>
              </a:rPr>
            </a:br>
            <a:r>
              <a:rPr lang="en-US" sz="2400" b="0" dirty="0">
                <a:effectLst/>
              </a:rPr>
              <a:t>Workmen Accident Fund ( after deduction of liability)</a:t>
            </a:r>
            <a:br>
              <a:rPr lang="en-US" sz="2400" b="0" dirty="0">
                <a:effectLst/>
              </a:rPr>
            </a:br>
            <a:r>
              <a:rPr lang="en-US" sz="2800" b="0" dirty="0">
                <a:effectLst/>
              </a:rPr>
              <a:t> </a:t>
            </a:r>
            <a:br>
              <a:rPr lang="en-US" sz="2800" b="0" dirty="0">
                <a:effectLst/>
              </a:rPr>
            </a:br>
            <a:endParaRPr lang="mr-IN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7532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39832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352928" cy="4464496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u="sng" dirty="0">
                <a:effectLst/>
              </a:rPr>
              <a:t>Non Divisive Profit: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b="0" dirty="0">
                <a:effectLst/>
              </a:rPr>
              <a:t>The profit which is not divisible is called as Non Divisible Profit. </a:t>
            </a:r>
            <a:r>
              <a:rPr lang="en-US" sz="2800" b="0" dirty="0" smtClean="0">
                <a:effectLst/>
              </a:rPr>
              <a:t/>
            </a:r>
            <a:br>
              <a:rPr lang="en-US" sz="2800" b="0" dirty="0" smtClean="0">
                <a:effectLst/>
              </a:rPr>
            </a:b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dirty="0" smtClean="0">
                <a:effectLst/>
              </a:rPr>
              <a:t>Examples-</a:t>
            </a: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Capital Reserve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Capital Redemption Reserve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Profit Prior to Incorporation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Revaluation Reserve</a:t>
            </a:r>
            <a:br>
              <a:rPr lang="en-US" sz="2800" b="0" dirty="0">
                <a:effectLst/>
              </a:rPr>
            </a:br>
            <a:endParaRPr lang="mr-IN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476672"/>
            <a:ext cx="6400800" cy="86409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27084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568951" cy="5112568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u="sng" dirty="0">
                <a:effectLst/>
              </a:rPr>
              <a:t>Offer Price: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b="0" dirty="0" smtClean="0">
                <a:effectLst/>
              </a:rPr>
              <a:t>It </a:t>
            </a:r>
            <a:r>
              <a:rPr lang="en-US" sz="2800" b="0" dirty="0">
                <a:effectLst/>
              </a:rPr>
              <a:t>is a price of equity share includes face value and Premium on redemption</a:t>
            </a:r>
            <a:r>
              <a:rPr lang="en-US" sz="2800" b="0" dirty="0" smtClean="0">
                <a:effectLst/>
              </a:rPr>
              <a:t>.</a:t>
            </a:r>
            <a:br>
              <a:rPr lang="en-US" sz="2800" b="0" dirty="0" smtClean="0">
                <a:effectLst/>
              </a:rPr>
            </a:b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i="1" dirty="0">
                <a:effectLst/>
              </a:rPr>
              <a:t>In simple words</a:t>
            </a:r>
            <a:r>
              <a:rPr lang="en-US" sz="2800" b="0" dirty="0">
                <a:effectLst/>
              </a:rPr>
              <a:t/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Offer Price= Face Vale (as per B/S) +Premium of Redemption (buyback)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Example:</a:t>
            </a:r>
            <a:br>
              <a:rPr lang="en-US" sz="2800" b="0" dirty="0">
                <a:effectLst/>
              </a:rPr>
            </a:br>
            <a:r>
              <a:rPr lang="en-US" sz="2800" b="0" dirty="0">
                <a:effectLst/>
              </a:rPr>
              <a:t>Offer Price (Rs.15) = Face value as per B/s (Rs.10) + Premium (Rs. 5)</a:t>
            </a:r>
            <a:br>
              <a:rPr lang="en-US" sz="2800" b="0" dirty="0">
                <a:effectLst/>
              </a:rPr>
            </a:br>
            <a:endParaRPr lang="mr-IN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476672"/>
            <a:ext cx="6400800" cy="648072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</p:spTree>
    <p:extLst>
      <p:ext uri="{BB962C8B-B14F-4D97-AF65-F5344CB8AC3E}">
        <p14:creationId xmlns:p14="http://schemas.microsoft.com/office/powerpoint/2010/main" val="276356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8568953" cy="4608512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b="0" dirty="0">
                <a:effectLst/>
              </a:rPr>
              <a:t>Calculation of Max no. of Equity shares buyback (When Offer price is given)</a:t>
            </a:r>
            <a:br>
              <a:rPr lang="en-US" sz="2800" b="0" dirty="0">
                <a:effectLst/>
              </a:rPr>
            </a:br>
            <a:endParaRPr lang="mr-IN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80"/>
            <a:ext cx="6400800" cy="7920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156824"/>
              </p:ext>
            </p:extLst>
          </p:nvPr>
        </p:nvGraphicFramePr>
        <p:xfrm>
          <a:off x="467545" y="2996951"/>
          <a:ext cx="7848870" cy="3365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7778"/>
                <a:gridCol w="1417964"/>
                <a:gridCol w="1273128"/>
              </a:tblGrid>
              <a:tr h="7005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300"/>
                        <a:buFont typeface="+mj-lt"/>
                        <a:buNone/>
                      </a:pPr>
                      <a:r>
                        <a:rPr lang="en-US" sz="2400" u="none" dirty="0" smtClean="0">
                          <a:effectLst/>
                        </a:rPr>
                        <a:t>I) </a:t>
                      </a:r>
                      <a:r>
                        <a:rPr lang="en-US" sz="2400" u="sng" dirty="0" smtClean="0">
                          <a:effectLst/>
                        </a:rPr>
                        <a:t>Free </a:t>
                      </a:r>
                      <a:r>
                        <a:rPr lang="en-US" sz="2400" u="sng" dirty="0">
                          <a:effectLst/>
                        </a:rPr>
                        <a:t>Reserve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6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General Reserve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XX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6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Profit and Loss (Cr. Bal)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XX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6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Security Premium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XX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69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Reserve and  Surplus----------------------I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XXX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3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8680"/>
            <a:ext cx="6400800" cy="7200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600" b="1" dirty="0"/>
              <a:t>Buy Back of Shares</a:t>
            </a:r>
            <a:endParaRPr lang="mr-IN" sz="3600" b="1" dirty="0"/>
          </a:p>
          <a:p>
            <a:endParaRPr lang="mr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006149"/>
              </p:ext>
            </p:extLst>
          </p:nvPr>
        </p:nvGraphicFramePr>
        <p:xfrm>
          <a:off x="467544" y="1556792"/>
          <a:ext cx="7920880" cy="4200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5098"/>
                <a:gridCol w="1430974"/>
                <a:gridCol w="1284808"/>
              </a:tblGrid>
              <a:tr h="51434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300"/>
                        <a:buFont typeface="+mj-lt"/>
                        <a:buNone/>
                      </a:pPr>
                      <a:r>
                        <a:rPr lang="en-US" sz="2400" u="none" dirty="0" smtClean="0">
                          <a:effectLst/>
                        </a:rPr>
                        <a:t>II) </a:t>
                      </a:r>
                      <a:r>
                        <a:rPr lang="en-US" sz="2400" u="sng" dirty="0" smtClean="0">
                          <a:effectLst/>
                        </a:rPr>
                        <a:t>25</a:t>
                      </a:r>
                      <a:r>
                        <a:rPr lang="en-US" sz="2400" u="sng" dirty="0">
                          <a:effectLst/>
                        </a:rPr>
                        <a:t>% of  Own Fund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marL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Equity share capital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XX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marL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Preference share capital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XX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ADD: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marL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Reserve and Surplus ( As above)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XX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marL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Total Own Fund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dbl" dirty="0">
                          <a:effectLst/>
                        </a:rPr>
                        <a:t>XXX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14343">
                <a:tc>
                  <a:txBody>
                    <a:bodyPr/>
                    <a:lstStyle/>
                    <a:p>
                      <a:pPr marL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25% of  Own Fund--------------------II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XXX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1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073215"/>
            <a:ext cx="7776863" cy="4164097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mr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81256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US" sz="3800" b="1" dirty="0"/>
              <a:t>Buy Back of Shares</a:t>
            </a:r>
            <a:endParaRPr lang="mr-IN" sz="3800" b="1" dirty="0"/>
          </a:p>
          <a:p>
            <a:pPr marL="45720" indent="0">
              <a:buNone/>
            </a:pPr>
            <a:endParaRPr lang="mr-IN" sz="3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528148"/>
              </p:ext>
            </p:extLst>
          </p:nvPr>
        </p:nvGraphicFramePr>
        <p:xfrm>
          <a:off x="611560" y="1500929"/>
          <a:ext cx="8064895" cy="3678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9736"/>
                <a:gridCol w="1456991"/>
                <a:gridCol w="1308168"/>
              </a:tblGrid>
              <a:tr h="40751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300"/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III)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Minimum </a:t>
                      </a:r>
                      <a:r>
                        <a:rPr lang="en-US" sz="2400" dirty="0">
                          <a:effectLst/>
                        </a:rPr>
                        <a:t>Own Fund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xx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07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LESS: 50% of Debts ( Borrowed Fund)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(xx)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84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                                        ---------------------III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XXX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07513">
                <a:tc>
                  <a:txBody>
                    <a:bodyPr/>
                    <a:lstStyle/>
                    <a:p>
                      <a:pPr marL="685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8081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300"/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IV) 25</a:t>
                      </a:r>
                      <a:r>
                        <a:rPr lang="en-US" sz="2400" dirty="0">
                          <a:effectLst/>
                        </a:rPr>
                        <a:t>% of Paid up Equity share Capital  X  Offer Price which is given---------IV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XXX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27584" y="5373216"/>
            <a:ext cx="727280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/>
              <a:t>Maximum No. of Equity Share can Buyback</a:t>
            </a:r>
            <a:r>
              <a:rPr lang="en-US" sz="2500" b="1" dirty="0" smtClean="0"/>
              <a:t>=</a:t>
            </a:r>
          </a:p>
          <a:p>
            <a:r>
              <a:rPr lang="en-US" sz="2500" b="1" u="heavy" dirty="0" smtClean="0"/>
              <a:t>I </a:t>
            </a:r>
            <a:r>
              <a:rPr lang="en-US" sz="2500" b="1" u="heavy" dirty="0"/>
              <a:t>or II or III or IV whichever is less</a:t>
            </a:r>
            <a:endParaRPr lang="en-US" sz="2500" dirty="0"/>
          </a:p>
          <a:p>
            <a:r>
              <a:rPr lang="en-US" sz="2500" b="1" dirty="0"/>
              <a:t>             </a:t>
            </a:r>
            <a:r>
              <a:rPr lang="en-US" sz="2500" b="1" dirty="0" smtClean="0"/>
              <a:t>Offer </a:t>
            </a:r>
            <a:r>
              <a:rPr lang="en-US" sz="2500" b="1" dirty="0"/>
              <a:t>Price (Given)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3534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</TotalTime>
  <Words>234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Chapter-  Buy Back of Shares</vt:lpstr>
      <vt:lpstr>Meaning: The term buy back means the buying back a company of its own shares form their shareholders.  Effect: Reduction in share capital to the extent of face value of share bought back. The shareholders whose shares are bought back lease to be the shareholder of the company. </vt:lpstr>
      <vt:lpstr>Legal Provisions:  Source of Funds- According to section 68(1) of company Act 2013, a company can purchase its own shares out of followings-  Free Reserve Security Premium Proceed From Fresh issue of Preference Shares only</vt:lpstr>
      <vt:lpstr>Free Reserve: Free Reserve is also called as Divisible Profit.  Examples of Free Reserve or Divisible Profit: Profit and Loss A/c ( Credit balance) General Reserve Reserve Fund Divined Equalization Reserve Workmen Compensation Fund ( after deduction of liability) Workmen Accident Fund ( after deduction of liability)   </vt:lpstr>
      <vt:lpstr>Non Divisive Profit: The profit which is not divisible is called as Non Divisible Profit.   Examples- Capital Reserve Capital Redemption Reserve Profit Prior to Incorporation Revaluation Reserve </vt:lpstr>
      <vt:lpstr>Offer Price: It is a price of equity share includes face value and Premium on redemption.  In simple words Offer Price= Face Vale (as per B/S) +Premium of Redemption (buyback) Example: Offer Price (Rs.15) = Face value as per B/s (Rs.10) + Premium (Rs. 5) </vt:lpstr>
      <vt:lpstr>Calculation of Max no. of Equity shares buyback (When Offer price is given) </vt:lpstr>
      <vt:lpstr>PowerPoint Presentation</vt:lpstr>
      <vt:lpstr> </vt:lpstr>
      <vt:lpstr>Calculation of Max no. of Equity shares buyback (When Offer price is NOT given)  Offer Price =  I Or II Or III whichever is less                         25% paid up Eq. S. Capital(Qty) </vt:lpstr>
      <vt:lpstr>Journal Entries: 1.If Equity Shares are partly paid up then following 2 entire, must be passed i.e. Due entry and receive entry. 2. Buy back of Equity shares (Amount Due and Paid) 3. Issue of New Preference Shares ( At Par, Premium or Disc.) 4. Creation of CRR. 5. Writing off Premium of buy back of Eq. shares. 6. Sale of any Asset or Investment.  </vt:lpstr>
      <vt:lpstr>Assistant Prof. Pradeep H. Tawade  DEPARTMENT OF ACCOUNTANCY, NSS College of Commerce &amp; Eco. Tardeo, Mumbai-34 Email ID  pradeeptawade26@yahoo.com Mobile No. 9619491859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9</cp:revision>
  <dcterms:created xsi:type="dcterms:W3CDTF">2021-11-18T11:48:56Z</dcterms:created>
  <dcterms:modified xsi:type="dcterms:W3CDTF">2021-11-21T12:46:58Z</dcterms:modified>
</cp:coreProperties>
</file>